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4F5B2-CA46-4C1D-9505-3CE11FD630BE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3FC10-38FE-4CF4-9471-1B7E689D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410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3FC10-38FE-4CF4-9471-1B7E689D177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181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3FC10-38FE-4CF4-9471-1B7E689D1773}" type="slidenum">
              <a:rPr lang="ru-RU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81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A7CF9B7-E847-4E52-9904-028411F5F791}" type="datetimeFigureOut">
              <a:rPr lang="ru-RU" smtClean="0"/>
              <a:t>06.11.2016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64AC8AC-E1B8-4713-A52C-3D3AB2F210C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872208"/>
          </a:xfrm>
        </p:spPr>
        <p:txBody>
          <a:bodyPr>
            <a:noAutofit/>
          </a:bodyPr>
          <a:lstStyle/>
          <a:p>
            <a:r>
              <a:rPr lang="ru-RU" sz="8000" b="1" i="1" dirty="0" smtClean="0">
                <a:latin typeface="Monotype Corsiva" panose="03010101010201010101" pitchFamily="66" charset="0"/>
              </a:rPr>
              <a:t>Разность векторов </a:t>
            </a:r>
            <a:endParaRPr lang="ru-RU" sz="8000" b="1" i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8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3024336"/>
          </a:xfrm>
        </p:spPr>
        <p:txBody>
          <a:bodyPr>
            <a:normAutofit fontScale="90000"/>
          </a:bodyPr>
          <a:lstStyle/>
          <a:p>
            <a:r>
              <a:rPr lang="ru-RU" dirty="0"/>
              <a:t> 1. </a:t>
            </a:r>
            <a:r>
              <a:rPr lang="ru-RU" sz="3200" dirty="0"/>
              <a:t>Как называются векторы, имеющие равные модули и противоположно направленные?</a:t>
            </a:r>
            <a:br>
              <a:rPr lang="ru-RU" sz="3200" dirty="0"/>
            </a:br>
            <a:r>
              <a:rPr lang="ru-RU" sz="3200" dirty="0"/>
              <a:t>А) противоположные</a:t>
            </a:r>
            <a:br>
              <a:rPr lang="ru-RU" sz="3200" dirty="0"/>
            </a:br>
            <a:r>
              <a:rPr lang="ru-RU" sz="3200" dirty="0"/>
              <a:t>Б) противоположно направленные</a:t>
            </a:r>
            <a:br>
              <a:rPr lang="ru-RU" sz="3200" dirty="0"/>
            </a:br>
            <a:r>
              <a:rPr lang="ru-RU" sz="3200" dirty="0"/>
              <a:t>В) равные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" t="29036" r="50566" b="17224"/>
          <a:stretch>
            <a:fillRect/>
          </a:stretch>
        </p:blipFill>
        <p:spPr bwMode="auto">
          <a:xfrm>
            <a:off x="2627784" y="3573016"/>
            <a:ext cx="4248472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06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</p:spPr>
            <p:txBody>
              <a:bodyPr/>
              <a:lstStyle/>
              <a:p>
                <a:pPr marL="175260" indent="0">
                  <a:lnSpc>
                    <a:spcPct val="150000"/>
                  </a:lnSpc>
                  <a:spcAft>
                    <a:spcPts val="0"/>
                  </a:spcAft>
                  <a:buNone/>
                  <a:tabLst>
                    <a:tab pos="3786505" algn="l"/>
                  </a:tabLst>
                </a:pPr>
                <a:r>
                  <a:rPr lang="ru-RU" sz="2800" dirty="0" smtClean="0">
                    <a:latin typeface="Times New Roman"/>
                    <a:ea typeface="Times New Roman"/>
                  </a:rPr>
                  <a:t>2. Тело </a:t>
                </a:r>
                <a:r>
                  <a:rPr lang="ru-RU" sz="2800" dirty="0">
                    <a:latin typeface="Times New Roman"/>
                    <a:ea typeface="Times New Roman"/>
                  </a:rPr>
                  <a:t>переместили из точки А в точку В, а потом из точки В </a:t>
                </a:r>
                <a:r>
                  <a:rPr lang="ru-RU" sz="2800" dirty="0" err="1">
                    <a:latin typeface="Times New Roman"/>
                    <a:ea typeface="Times New Roman"/>
                  </a:rPr>
                  <a:t>в</a:t>
                </a:r>
                <a:r>
                  <a:rPr lang="ru-RU" sz="2800" dirty="0">
                    <a:latin typeface="Times New Roman"/>
                    <a:ea typeface="Times New Roman"/>
                  </a:rPr>
                  <a:t> точку С. Какой вектор представляет суммарное перемещение тела?</a:t>
                </a:r>
              </a:p>
              <a:p>
                <a:pPr marL="175260" indent="0">
                  <a:lnSpc>
                    <a:spcPct val="150000"/>
                  </a:lnSpc>
                  <a:spcAft>
                    <a:spcPts val="0"/>
                  </a:spcAft>
                  <a:buNone/>
                  <a:tabLst>
                    <a:tab pos="3786505" algn="l"/>
                  </a:tabLst>
                </a:pPr>
                <a:r>
                  <a:rPr lang="ru-RU" sz="2800" dirty="0">
                    <a:effectLst/>
                    <a:latin typeface="Times New Roman"/>
                    <a:ea typeface="Times New Roman"/>
                  </a:rPr>
                  <a:t>    А)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2800" i="1">
                            <a:effectLst/>
                            <a:latin typeface="Cambria Math"/>
                            <a:ea typeface="Times New Roman"/>
                          </a:rPr>
                          <m:t>АС</m:t>
                        </m:r>
                      </m:e>
                    </m:acc>
                  </m:oMath>
                </a14:m>
                <a:endParaRPr lang="ru-RU" sz="2800" dirty="0">
                  <a:effectLst/>
                  <a:latin typeface="Times New Roman"/>
                  <a:ea typeface="Times New Roman"/>
                </a:endParaRPr>
              </a:p>
              <a:p>
                <a:pPr marL="175260" indent="0">
                  <a:lnSpc>
                    <a:spcPct val="150000"/>
                  </a:lnSpc>
                  <a:spcAft>
                    <a:spcPts val="0"/>
                  </a:spcAft>
                  <a:buNone/>
                  <a:tabLst>
                    <a:tab pos="3786505" algn="l"/>
                  </a:tabLst>
                </a:pPr>
                <a:r>
                  <a:rPr lang="ru-RU" sz="2800" dirty="0">
                    <a:effectLst/>
                    <a:latin typeface="Times New Roman"/>
                    <a:ea typeface="Times New Roman"/>
                  </a:rPr>
                  <a:t>    Б)</a:t>
                </a:r>
                <a:r>
                  <a:rPr lang="ru-RU" sz="2800" dirty="0">
                    <a:effectLst/>
                    <a:latin typeface="MS Sans Serif"/>
                    <a:ea typeface="Times New Roman"/>
                    <a:cs typeface="MS Sans Serif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effectLst/>
                            <a:latin typeface="Cambria Math"/>
                            <a:ea typeface="Times New Roman"/>
                            <a:cs typeface="MS Sans Serif"/>
                          </a:rPr>
                        </m:ctrlPr>
                      </m:accPr>
                      <m:e>
                        <m:r>
                          <a:rPr lang="ru-RU" sz="2800" i="1">
                            <a:effectLst/>
                            <a:latin typeface="Cambria Math"/>
                            <a:ea typeface="Times New Roman"/>
                            <a:cs typeface="MS Sans Serif"/>
                          </a:rPr>
                          <m:t>ВС</m:t>
                        </m:r>
                      </m:e>
                    </m:acc>
                  </m:oMath>
                </a14:m>
                <a:endParaRPr lang="ru-RU" sz="2800" dirty="0">
                  <a:effectLst/>
                  <a:latin typeface="Times New Roman"/>
                  <a:ea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  <a:tabLst>
                    <a:tab pos="653415" algn="l"/>
                    <a:tab pos="3786505" algn="l"/>
                  </a:tabLst>
                </a:pPr>
                <a:r>
                  <a:rPr lang="ru-RU" sz="2800" dirty="0">
                    <a:effectLst/>
                    <a:latin typeface="Times New Roman"/>
                    <a:ea typeface="Times New Roman"/>
                  </a:rPr>
                  <a:t>      </a:t>
                </a:r>
                <a:r>
                  <a:rPr lang="ru-RU" sz="2800" dirty="0" smtClean="0">
                    <a:effectLst/>
                    <a:latin typeface="Times New Roman"/>
                    <a:ea typeface="Times New Roman"/>
                  </a:rPr>
                  <a:t> </a:t>
                </a:r>
                <a:r>
                  <a:rPr lang="ru-RU" sz="2800" dirty="0">
                    <a:effectLst/>
                    <a:latin typeface="Times New Roman"/>
                    <a:ea typeface="Times New Roman"/>
                  </a:rPr>
                  <a:t>В)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2800" i="1">
                            <a:effectLst/>
                            <a:latin typeface="Cambria Math"/>
                            <a:ea typeface="Times New Roman"/>
                          </a:rPr>
                          <m:t>СА</m:t>
                        </m:r>
                      </m:e>
                    </m:acc>
                  </m:oMath>
                </a14:m>
                <a:endParaRPr lang="ru-RU" sz="2800" dirty="0">
                  <a:effectLst/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  <a:blipFill rotWithShape="1">
                <a:blip r:embed="rId2"/>
                <a:stretch>
                  <a:fillRect r="-1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48" t="27068" r="13287" b="40355"/>
          <a:stretch>
            <a:fillRect/>
          </a:stretch>
        </p:blipFill>
        <p:spPr bwMode="auto">
          <a:xfrm>
            <a:off x="3419872" y="2852936"/>
            <a:ext cx="5112568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784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Aft>
                    <a:spcPts val="0"/>
                  </a:spcAft>
                  <a:buNone/>
                  <a:tabLst>
                    <a:tab pos="653415" algn="l"/>
                    <a:tab pos="3786505" algn="l"/>
                  </a:tabLst>
                </a:pPr>
                <a:r>
                  <a:rPr lang="ru-RU" dirty="0">
                    <a:latin typeface="Times New Roman"/>
                    <a:ea typeface="Times New Roman"/>
                  </a:rPr>
                  <a:t> </a:t>
                </a:r>
                <a:r>
                  <a:rPr lang="ru-RU" sz="3200" dirty="0">
                    <a:latin typeface="Times New Roman"/>
                    <a:ea typeface="Times New Roman"/>
                  </a:rPr>
                  <a:t>3. Вставьте пропущенное слово:</a:t>
                </a:r>
                <a:endParaRPr lang="ru-RU" sz="3200" dirty="0">
                  <a:effectLst/>
                  <a:latin typeface="Times New Roman"/>
                  <a:ea typeface="Times New Roman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0"/>
                  </a:spcAft>
                  <a:buNone/>
                  <a:tabLst>
                    <a:tab pos="653415" algn="l"/>
                    <a:tab pos="3786505" algn="l"/>
                  </a:tabLst>
                </a:pPr>
                <a:r>
                  <a:rPr lang="ru-RU" sz="3200" b="1" dirty="0">
                    <a:effectLst/>
                    <a:latin typeface="Times New Roman"/>
                    <a:ea typeface="Times New Roman"/>
                  </a:rPr>
                  <a:t> </a:t>
                </a:r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Чтобы сложить два неколлинеарных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</m:ctrlPr>
                      </m:acc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 и</a:t>
                </a:r>
                <a14:m>
                  <m:oMath xmlns:m="http://schemas.openxmlformats.org/officeDocument/2006/math">
                    <m:r>
                      <a:rPr lang="ru-RU" sz="3200" i="1">
                        <a:effectLst/>
                        <a:latin typeface="Cambria Math"/>
                        <a:ea typeface="Times New Roman"/>
                        <a:cs typeface="Times New Roman CYR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</m:ctrlPr>
                      </m:accPr>
                      <m:e>
                        <m: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,  нужно отложить от произвольной точки О векторы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</m:ctrlPr>
                      </m:accPr>
                      <m:e>
                        <m: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</m:ctrlPr>
                      </m:acc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3200" dirty="0">
                    <a:effectLst/>
                    <a:latin typeface="Times New Roman CYR"/>
                    <a:ea typeface="Times New Roman"/>
                  </a:rPr>
                  <a:t> </a:t>
                </a:r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</m:ctrlPr>
                      </m:accPr>
                      <m:e>
                        <m: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  <m:t>𝑂𝐵</m:t>
                        </m:r>
                      </m:e>
                    </m:acc>
                  </m:oMath>
                </a14:m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 =</a:t>
                </a:r>
                <a:r>
                  <a:rPr lang="ru-RU" sz="3200" dirty="0">
                    <a:effectLst/>
                    <a:latin typeface="MS Sans Serif"/>
                    <a:ea typeface="Times New Roman"/>
                    <a:cs typeface="MS Sans Serif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MS Sans Serif"/>
                          </a:rPr>
                        </m:ctrlPr>
                      </m:acc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MS Sans Serif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 и построить .... ОАСВ,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</m:ctrlPr>
                      </m:accPr>
                      <m:e>
                        <m: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 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</m:ctrlPr>
                      </m:accPr>
                      <m:e>
                        <m: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>
                    <a:effectLst/>
                    <a:latin typeface="Times New Roman CYR"/>
                    <a:ea typeface="Times New Roman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</m:ctrlPr>
                      </m:accPr>
                      <m:e>
                        <m:r>
                          <a:rPr lang="en-US" sz="3200" i="1">
                            <a:effectLst/>
                            <a:latin typeface="Cambria Math"/>
                            <a:ea typeface="Times New Roman"/>
                            <a:cs typeface="Times New Roman CYR"/>
                          </a:rPr>
                          <m:t>𝑏</m:t>
                        </m:r>
                      </m:e>
                    </m:acc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  <a:blipFill rotWithShape="1">
                <a:blip r:embed="rId2"/>
                <a:stretch>
                  <a:fillRect l="-1852" r="-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798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  <a:tabLst>
                <a:tab pos="3786505" algn="l"/>
              </a:tabLst>
            </a:pPr>
            <a:r>
              <a:rPr lang="ru-RU" sz="3200" dirty="0">
                <a:latin typeface="Times New Roman"/>
                <a:ea typeface="Times New Roman"/>
              </a:rPr>
              <a:t>4</a:t>
            </a:r>
            <a:r>
              <a:rPr lang="ru-RU" sz="3200" b="1" i="1" dirty="0">
                <a:latin typeface="Times New Roman"/>
                <a:ea typeface="Times New Roman"/>
              </a:rPr>
              <a:t>. </a:t>
            </a:r>
            <a:r>
              <a:rPr lang="ru-RU" sz="3200" dirty="0">
                <a:latin typeface="Times New Roman CYR"/>
                <a:ea typeface="Times New Roman"/>
              </a:rPr>
              <a:t>Изображенный на рисунке способ построения суммы нескольких векторов называется правилом...</a:t>
            </a:r>
            <a:endParaRPr lang="ru-RU" sz="3200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0" t="61516" r="37648" b="12303"/>
          <a:stretch>
            <a:fillRect/>
          </a:stretch>
        </p:blipFill>
        <p:spPr bwMode="auto">
          <a:xfrm>
            <a:off x="1835696" y="2780928"/>
            <a:ext cx="5256584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237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5073427"/>
              </a:xfrm>
            </p:spPr>
            <p:txBody>
              <a:bodyPr/>
              <a:lstStyle/>
              <a:p>
                <a:pPr marL="0" indent="0">
                  <a:spcAft>
                    <a:spcPts val="0"/>
                  </a:spcAft>
                  <a:buNone/>
                </a:pPr>
                <a:r>
                  <a:rPr lang="ru-RU" sz="3600" dirty="0" smtClean="0">
                    <a:latin typeface="Times New Roman"/>
                    <a:ea typeface="Times New Roman"/>
                  </a:rPr>
                  <a:t>Найдите </a:t>
                </a:r>
                <a:r>
                  <a:rPr lang="ru-RU" sz="3600" dirty="0">
                    <a:latin typeface="Times New Roman"/>
                    <a:ea typeface="Times New Roman"/>
                  </a:rPr>
                  <a:t>вектор  из равенства: </a:t>
                </a:r>
                <a:endParaRPr lang="ru-RU" sz="3600" dirty="0">
                  <a:latin typeface="Times New Roman"/>
                  <a:ea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endParaRPr lang="ru-RU" sz="3600" i="1" dirty="0" smtClean="0">
                  <a:effectLst/>
                  <a:latin typeface="Times New Roman"/>
                  <a:ea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АВ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ВС</m:t>
                        </m:r>
                      </m:e>
                    </m:acc>
                  </m:oMath>
                </a14:m>
                <a:r>
                  <a:rPr lang="ru-RU" sz="3600" dirty="0" smtClean="0">
                    <a:effectLst/>
                    <a:latin typeface="Times New Roman"/>
                    <a:ea typeface="Times New Roman"/>
                  </a:rPr>
                  <a:t>   </a:t>
                </a:r>
              </a:p>
              <a:p>
                <a:pPr marL="0" indent="0"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АВ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ВС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АС</m:t>
                        </m:r>
                      </m:e>
                    </m:acc>
                  </m:oMath>
                </a14:m>
                <a:endParaRPr lang="ru-RU" sz="3600" dirty="0">
                  <a:latin typeface="Times New Roman"/>
                  <a:ea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endParaRPr lang="ru-RU" sz="3600" i="1" dirty="0" smtClean="0">
                  <a:effectLst/>
                  <a:latin typeface="Times New Roman"/>
                  <a:ea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en-US" sz="3600" i="1">
                            <a:effectLst/>
                            <a:latin typeface="Cambria Math"/>
                            <a:ea typeface="Times New Roman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en-US" sz="3600" i="1">
                            <a:effectLst/>
                            <a:latin typeface="Cambria Math"/>
                            <a:ea typeface="Times New Roman"/>
                          </a:rPr>
                          <m:t>𝑀𝐶</m:t>
                        </m:r>
                      </m:e>
                    </m:acc>
                  </m:oMath>
                </a14:m>
                <a:r>
                  <a:rPr lang="ru-RU" sz="3600" dirty="0" smtClean="0">
                    <a:effectLst/>
                    <a:latin typeface="Times New Roman"/>
                    <a:ea typeface="Times New Roman"/>
                  </a:rPr>
                  <a:t>   </a:t>
                </a:r>
              </a:p>
              <a:p>
                <a:pPr marL="0" indent="0"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  <m:t>𝑥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en-US" sz="3600" i="1">
                            <a:effectLst/>
                            <a:latin typeface="Cambria Math"/>
                            <a:ea typeface="Times New Roman"/>
                          </a:rPr>
                          <m:t>𝑀𝐶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en-US" sz="3600" i="1">
                            <a:effectLst/>
                            <a:latin typeface="Cambria Math"/>
                            <a:ea typeface="Times New Roman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en-US" sz="3600" i="1">
                            <a:effectLst/>
                            <a:latin typeface="Cambria Math"/>
                            <a:ea typeface="Times New Roman"/>
                          </a:rPr>
                          <m:t>𝑥</m:t>
                        </m:r>
                      </m:e>
                    </m:acc>
                  </m:oMath>
                </a14:m>
                <a:r>
                  <a:rPr lang="ru-RU" sz="3600" dirty="0">
                    <a:effectLst/>
                    <a:latin typeface="Times New Roman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en-US" sz="3600" i="1">
                            <a:effectLst/>
                            <a:latin typeface="Cambria Math"/>
                            <a:ea typeface="Times New Roman"/>
                          </a:rPr>
                          <m:t>𝑀𝐷</m:t>
                        </m:r>
                      </m:e>
                    </m:acc>
                  </m:oMath>
                </a14:m>
                <a:endParaRPr lang="ru-RU" dirty="0">
                  <a:effectLst/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5073427"/>
              </a:xfrm>
              <a:blipFill rotWithShape="1">
                <a:blip r:embed="rId2"/>
                <a:stretch>
                  <a:fillRect l="-2222" t="-1923" b="-16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793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spcAft>
                    <a:spcPts val="0"/>
                  </a:spcAft>
                  <a:buNone/>
                </a:pPr>
                <a:r>
                  <a:rPr lang="ru-RU" sz="3200" dirty="0" smtClean="0">
                    <a:latin typeface="Times New Roman"/>
                    <a:ea typeface="Times New Roman"/>
                  </a:rPr>
                  <a:t>Укажите вектор, противоположный вектору , , </a:t>
                </a:r>
              </a:p>
              <a:p>
                <a:pPr marL="0" indent="0" algn="just">
                  <a:spcAft>
                    <a:spcPts val="0"/>
                  </a:spcAft>
                  <a:buNone/>
                </a:pPr>
                <a:endParaRPr lang="ru-RU" sz="3200" dirty="0">
                  <a:latin typeface="Times New Roman"/>
                  <a:ea typeface="Times New Roman"/>
                </a:endParaRPr>
              </a:p>
              <a:p>
                <a:pPr marL="0" indent="0" algn="just"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3200" b="0" i="1" smtClean="0">
                              <a:latin typeface="Cambria Math"/>
                            </a:rPr>
                            <m:t>АВ</m:t>
                          </m:r>
                        </m:e>
                      </m:acc>
                    </m:oMath>
                  </m:oMathPara>
                </a14:m>
                <a:endParaRPr lang="en-US" sz="3200" dirty="0" smtClean="0">
                  <a:latin typeface="Times New Roman"/>
                  <a:ea typeface="Times New Roman"/>
                </a:endParaRPr>
              </a:p>
              <a:p>
                <a:pPr marL="0" indent="0" algn="just">
                  <a:spcAft>
                    <a:spcPts val="0"/>
                  </a:spcAft>
                  <a:buNone/>
                </a:pPr>
                <a:endParaRPr lang="ru-RU" sz="3200" dirty="0"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𝑀𝑁</m:t>
                          </m:r>
                        </m:e>
                      </m:acc>
                    </m:oMath>
                  </m:oMathPara>
                </a14:m>
                <a:endParaRPr lang="en-US" sz="3200" dirty="0" smtClean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𝐾𝐸</m:t>
                          </m:r>
                        </m:e>
                      </m:acc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887" r="-10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301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 smtClean="0"/>
                  <a:t>Разность векторов: </a:t>
                </a:r>
                <a:r>
                  <a:rPr lang="en-US" dirty="0" smtClean="0"/>
                  <a:t>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222" b="-202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 flipV="1">
            <a:off x="1259632" y="2492896"/>
            <a:ext cx="1584176" cy="1008112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532749" y="3727704"/>
            <a:ext cx="1338641" cy="0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4535996" y="3701464"/>
            <a:ext cx="72008" cy="720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535996" y="2719592"/>
            <a:ext cx="1584176" cy="1008112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/>
          <p:cNvSpPr txBox="1">
            <a:spLocks/>
          </p:cNvSpPr>
          <p:nvPr/>
        </p:nvSpPr>
        <p:spPr>
          <a:xfrm>
            <a:off x="457200" y="15661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634427" y="3773943"/>
            <a:ext cx="1338641" cy="0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5833299" y="2719592"/>
            <a:ext cx="286873" cy="1054351"/>
          </a:xfrm>
          <a:prstGeom prst="straightConnector1">
            <a:avLst/>
          </a:prstGeom>
          <a:ln w="349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545200" y="2741999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200" y="2741999"/>
                <a:ext cx="504056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23333" r="-325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051720" y="4054424"/>
                <a:ext cx="504056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4054424"/>
                <a:ext cx="504056" cy="4103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175957" y="353671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</a:t>
            </a:r>
            <a:endParaRPr lang="ru-RU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5940152" y="2130967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64240" y="353671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В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491881" y="4581128"/>
                <a:ext cx="5040560" cy="1356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b="0" i="1" smtClean="0">
                            <a:latin typeface="Cambria Math"/>
                          </a:rPr>
                          <m:t>ОА</m:t>
                        </m:r>
                      </m:e>
                    </m:acc>
                  </m:oMath>
                </a14:m>
                <a:r>
                  <a:rPr lang="ru-RU" sz="2400" dirty="0" smtClean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24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2400" dirty="0" smtClean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b="0" i="1" dirty="0" smtClean="0">
                            <a:latin typeface="Cambria Math"/>
                          </a:rPr>
                          <m:t>ОВ</m:t>
                        </m:r>
                      </m:e>
                    </m:acc>
                  </m:oMath>
                </a14:m>
                <a:r>
                  <a:rPr lang="ru-RU" sz="2400" dirty="0" smtClean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2400" dirty="0" smtClean="0"/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b="0" i="1" smtClean="0">
                            <a:latin typeface="Cambria Math"/>
                          </a:rPr>
                          <m:t>ОВ</m:t>
                        </m:r>
                      </m:e>
                    </m:acc>
                  </m:oMath>
                </a14:m>
                <a:r>
                  <a:rPr lang="ru-RU" sz="2400" dirty="0" smtClean="0"/>
                  <a:t> 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b="0" i="1" smtClean="0">
                            <a:latin typeface="Cambria Math"/>
                          </a:rPr>
                          <m:t>ВА</m:t>
                        </m:r>
                      </m:e>
                    </m:acc>
                  </m:oMath>
                </a14:m>
                <a:r>
                  <a:rPr lang="ru-RU" sz="2400" dirty="0" smtClean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b="0" i="1" smtClean="0">
                            <a:latin typeface="Cambria Math"/>
                          </a:rPr>
                          <m:t>ОА</m:t>
                        </m:r>
                      </m:e>
                    </m:acc>
                  </m:oMath>
                </a14:m>
                <a:r>
                  <a:rPr lang="ru-RU" sz="2400" dirty="0" smtClean="0"/>
                  <a:t>     или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2400" dirty="0" smtClean="0"/>
                  <a:t> 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ru-RU" sz="2400" dirty="0" smtClean="0"/>
                  <a:t> - искомый </a:t>
                </a:r>
                <a:endParaRPr lang="en-US" sz="2400" dirty="0" smtClean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1" y="4581128"/>
                <a:ext cx="5040560" cy="1356653"/>
              </a:xfrm>
              <a:prstGeom prst="rect">
                <a:avLst/>
              </a:prstGeom>
              <a:blipFill rotWithShape="1">
                <a:blip r:embed="rId6"/>
                <a:stretch>
                  <a:fillRect b="-94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235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 smtClean="0"/>
                  <a:t>Разность векторов: </a:t>
                </a:r>
                <a:r>
                  <a:rPr lang="en-US" dirty="0" smtClean="0"/>
                  <a:t>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222" b="-202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 flipV="1">
            <a:off x="1259632" y="2492896"/>
            <a:ext cx="1584176" cy="1008112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4787367" y="2741999"/>
            <a:ext cx="1256893" cy="9764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4535996" y="3701464"/>
            <a:ext cx="72008" cy="720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535996" y="2719592"/>
            <a:ext cx="1584176" cy="1008112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/>
          <p:cNvSpPr txBox="1">
            <a:spLocks/>
          </p:cNvSpPr>
          <p:nvPr/>
        </p:nvSpPr>
        <p:spPr>
          <a:xfrm>
            <a:off x="457200" y="15661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759AA5">
                  <a:lumMod val="60000"/>
                  <a:lumOff val="40000"/>
                </a:srgbClr>
              </a:buClr>
              <a:buFont typeface="Arial" pitchFamily="34" charset="0"/>
              <a:buNone/>
            </a:pPr>
            <a:endParaRPr lang="ru-RU" dirty="0">
              <a:solidFill>
                <a:srgbClr val="DFE6D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656196" y="4034289"/>
            <a:ext cx="1256893" cy="0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553993" y="2683117"/>
            <a:ext cx="286873" cy="1054351"/>
          </a:xfrm>
          <a:prstGeom prst="straightConnector1">
            <a:avLst/>
          </a:prstGeom>
          <a:ln w="349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545200" y="2741999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solidFill>
                                <a:prstClr val="white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prstClr val="white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prstClr val="white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200" y="2741999"/>
                <a:ext cx="504056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23333" r="-325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051720" y="4054424"/>
                <a:ext cx="504056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solidFill>
                                <a:prstClr val="white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prstClr val="white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prstClr val="white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4054424"/>
                <a:ext cx="504056" cy="4103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175957" y="353671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prstClr val="white"/>
                </a:solidFill>
              </a:rPr>
              <a:t>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0152" y="2130967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prstClr val="white"/>
                </a:solidFill>
              </a:rPr>
              <a:t>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27984" y="215722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prstClr val="white"/>
                </a:solidFill>
              </a:rPr>
              <a:t>В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419872" y="4604422"/>
                <a:ext cx="5040560" cy="964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ОА</m:t>
                        </m:r>
                      </m:e>
                    </m:acc>
                  </m:oMath>
                </a14:m>
                <a:r>
                  <a:rPr lang="ru-RU" sz="2400" dirty="0">
                    <a:solidFill>
                      <a:prstClr val="white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2400">
                        <a:solidFill>
                          <a:prstClr val="white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ru-RU" sz="2400" dirty="0">
                    <a:solidFill>
                      <a:prstClr val="white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dirty="0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b="0" i="1" dirty="0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А</m:t>
                        </m:r>
                        <m:r>
                          <a:rPr lang="ru-RU" sz="2400" i="1" dirty="0">
                            <a:solidFill>
                              <a:prstClr val="white"/>
                            </a:solidFill>
                            <a:latin typeface="Cambria Math"/>
                          </a:rPr>
                          <m:t>В</m:t>
                        </m:r>
                      </m:e>
                    </m:acc>
                  </m:oMath>
                </a14:m>
                <a:r>
                  <a:rPr lang="ru-RU" sz="2400" dirty="0">
                    <a:solidFill>
                      <a:prstClr val="white"/>
                    </a:solidFill>
                  </a:rPr>
                  <a:t> </a:t>
                </a:r>
                <a:r>
                  <a:rPr lang="ru-RU" sz="2400" dirty="0" smtClean="0">
                    <a:solidFill>
                      <a:prstClr val="white"/>
                    </a:solidFill>
                  </a:rPr>
                  <a:t>= 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2400" dirty="0">
                    <a:solidFill>
                      <a:prstClr val="white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ОВ</m:t>
                        </m:r>
                      </m:e>
                    </m:acc>
                  </m:oMath>
                </a14:m>
                <a:r>
                  <a:rPr lang="ru-RU" sz="2400" dirty="0" smtClean="0">
                    <a:solidFill>
                      <a:prstClr val="white"/>
                    </a:solidFill>
                  </a:rPr>
                  <a:t> 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dirty="0" smtClean="0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2400" dirty="0" smtClean="0">
                    <a:solidFill>
                      <a:prstClr val="white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white"/>
                    </a:solidFill>
                  </a:rPr>
                  <a:t>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604422"/>
                <a:ext cx="5040560" cy="964623"/>
              </a:xfrm>
              <a:prstGeom prst="rect">
                <a:avLst/>
              </a:prstGeom>
              <a:blipFill rotWithShape="1">
                <a:blip r:embed="rId6"/>
                <a:stretch>
                  <a:fillRect b="-106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289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Решение задач из учебника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№ 762 (</a:t>
            </a:r>
            <a:r>
              <a:rPr lang="ru-RU" sz="3200" dirty="0" err="1" smtClean="0"/>
              <a:t>г,д</a:t>
            </a:r>
            <a:r>
              <a:rPr lang="ru-RU" sz="3200" dirty="0" smtClean="0"/>
              <a:t>)</a:t>
            </a:r>
          </a:p>
          <a:p>
            <a:endParaRPr lang="ru-RU" sz="3200" dirty="0"/>
          </a:p>
          <a:p>
            <a:r>
              <a:rPr lang="ru-RU" sz="3200" dirty="0" smtClean="0"/>
              <a:t>№ 756 </a:t>
            </a:r>
          </a:p>
          <a:p>
            <a:endParaRPr lang="ru-RU" sz="3200" dirty="0"/>
          </a:p>
          <a:p>
            <a:r>
              <a:rPr lang="ru-RU" sz="3200" dirty="0" smtClean="0"/>
              <a:t>№ 764</a:t>
            </a:r>
          </a:p>
          <a:p>
            <a:endParaRPr lang="ru-RU" sz="3200" dirty="0"/>
          </a:p>
          <a:p>
            <a:r>
              <a:rPr lang="ru-RU" sz="3200" dirty="0" smtClean="0"/>
              <a:t>№ 766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718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</a:rPr>
              <a:t>Каким </a:t>
            </a:r>
            <a:r>
              <a:rPr lang="ru-RU" sz="3200" dirty="0">
                <a:latin typeface="Times New Roman"/>
                <a:ea typeface="Calibri"/>
              </a:rPr>
              <a:t>сегодня был для нас урок (закрепление или открытие)?</a:t>
            </a:r>
            <a:endParaRPr lang="ru-RU" sz="32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</a:rPr>
              <a:t>Что </a:t>
            </a:r>
            <a:r>
              <a:rPr lang="ru-RU" sz="3200" dirty="0">
                <a:latin typeface="Times New Roman"/>
                <a:ea typeface="Calibri"/>
              </a:rPr>
              <a:t>узнали на уроке? </a:t>
            </a:r>
            <a:endParaRPr lang="ru-RU" sz="32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</a:rPr>
              <a:t>Достигли </a:t>
            </a:r>
            <a:r>
              <a:rPr lang="ru-RU" sz="3200" dirty="0">
                <a:latin typeface="Times New Roman"/>
                <a:ea typeface="Calibri"/>
              </a:rPr>
              <a:t>ли вы поставленной цели?</a:t>
            </a:r>
            <a:endParaRPr lang="ru-RU" sz="3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</a:rPr>
              <a:t>Какие </a:t>
            </a:r>
            <a:r>
              <a:rPr lang="ru-RU" sz="3200" dirty="0">
                <a:latin typeface="Times New Roman"/>
                <a:ea typeface="Calibri"/>
              </a:rPr>
              <a:t>правила вычитания векторов вы узнали на уроке?</a:t>
            </a:r>
            <a:endParaRPr lang="ru-RU" sz="3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</a:rPr>
              <a:t>Сможете </a:t>
            </a:r>
            <a:r>
              <a:rPr lang="ru-RU" sz="3200" dirty="0">
                <a:latin typeface="Times New Roman"/>
                <a:ea typeface="Calibri"/>
              </a:rPr>
              <a:t>ли вы самостоятельно построить разность векторов?</a:t>
            </a:r>
            <a:endParaRPr lang="ru-RU" sz="3200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69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Домашнее задание 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п.82; ответить на вопросы 12,13</a:t>
            </a:r>
            <a:r>
              <a:rPr lang="ru-RU" sz="3200" dirty="0" smtClean="0">
                <a:latin typeface="Times New Roman"/>
                <a:ea typeface="Times New Roman"/>
              </a:rPr>
              <a:t>.</a:t>
            </a:r>
          </a:p>
          <a:p>
            <a:pPr marL="0" indent="0">
              <a:spcAft>
                <a:spcPts val="0"/>
              </a:spcAft>
              <a:buNone/>
            </a:pPr>
            <a:endParaRPr lang="ru-RU" sz="3200" dirty="0">
              <a:latin typeface="Times New Roman"/>
              <a:ea typeface="Times New Roman"/>
            </a:endParaRPr>
          </a:p>
          <a:p>
            <a:pPr marL="1143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Решить задачи №757, 763(а, г), 765.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0689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52</TotalTime>
  <Words>393</Words>
  <Application>Microsoft Office PowerPoint</Application>
  <PresentationFormat>Экран (4:3)</PresentationFormat>
  <Paragraphs>59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Паркет</vt:lpstr>
      <vt:lpstr>Разность векторов </vt:lpstr>
      <vt:lpstr> 1. Как называются векторы, имеющие равные модули и противоположно направленные? А) противоположные Б) противоположно направленные В) равные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Разность векторов:       a ⃗  - b ⃗</vt:lpstr>
      <vt:lpstr>Разность векторов:       a ⃗  - b ⃗</vt:lpstr>
      <vt:lpstr>Решение задач из учебника</vt:lpstr>
      <vt:lpstr>Презентация PowerPoint</vt:lpstr>
      <vt:lpstr>Домашнее задание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Разность векторов</dc:title>
  <dc:creator>User</dc:creator>
  <cp:lastModifiedBy>User</cp:lastModifiedBy>
  <cp:revision>6</cp:revision>
  <dcterms:created xsi:type="dcterms:W3CDTF">2016-11-06T11:14:38Z</dcterms:created>
  <dcterms:modified xsi:type="dcterms:W3CDTF">2016-11-06T12:06:50Z</dcterms:modified>
</cp:coreProperties>
</file>